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83" r:id="rId3"/>
    <p:sldId id="313" r:id="rId4"/>
    <p:sldId id="314" r:id="rId5"/>
    <p:sldId id="315" r:id="rId6"/>
    <p:sldId id="304" r:id="rId7"/>
    <p:sldId id="317" r:id="rId8"/>
    <p:sldId id="318" r:id="rId9"/>
    <p:sldId id="316" r:id="rId10"/>
    <p:sldId id="305" r:id="rId11"/>
    <p:sldId id="321" r:id="rId12"/>
    <p:sldId id="322" r:id="rId13"/>
    <p:sldId id="319" r:id="rId14"/>
    <p:sldId id="307" r:id="rId15"/>
    <p:sldId id="320" r:id="rId16"/>
    <p:sldId id="323" r:id="rId17"/>
    <p:sldId id="324" r:id="rId18"/>
    <p:sldId id="308" r:id="rId19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5" d="100"/>
          <a:sy n="105" d="100"/>
        </p:scale>
        <p:origin x="1188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자유형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자유형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제목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17" name="부제목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ko-KR" altLang="en-US" smtClean="0"/>
              <a:t>마스터 부제목 스타일 편집</a:t>
            </a:r>
            <a:endParaRPr kumimoji="0" lang="en-US"/>
          </a:p>
        </p:txBody>
      </p:sp>
      <p:sp>
        <p:nvSpPr>
          <p:cNvPr id="30" name="날짜 개체 틀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19582-F3C0-4667-B17A-E0329B089A3B}" type="datetimeFigureOut">
              <a:rPr lang="ko-KR" altLang="en-US" smtClean="0"/>
              <a:pPr/>
              <a:t>2016-11-20</a:t>
            </a:fld>
            <a:endParaRPr lang="ko-KR" altLang="en-US"/>
          </a:p>
        </p:txBody>
      </p:sp>
      <p:sp>
        <p:nvSpPr>
          <p:cNvPr id="19" name="바닥글 개체 틀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27" name="슬라이드 번호 개체 틀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19582-F3C0-4667-B17A-E0329B089A3B}" type="datetimeFigureOut">
              <a:rPr lang="ko-KR" altLang="en-US" smtClean="0"/>
              <a:pPr/>
              <a:t>2016-11-20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19582-F3C0-4667-B17A-E0329B089A3B}" type="datetimeFigureOut">
              <a:rPr lang="ko-KR" altLang="en-US" smtClean="0"/>
              <a:pPr/>
              <a:t>2016-11-20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19582-F3C0-4667-B17A-E0329B089A3B}" type="datetimeFigureOut">
              <a:rPr lang="ko-KR" altLang="en-US" smtClean="0"/>
              <a:pPr/>
              <a:t>2016-11-20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구역 머리글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자유형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자유형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19582-F3C0-4667-B17A-E0329B089A3B}" type="datetimeFigureOut">
              <a:rPr lang="ko-KR" altLang="en-US" smtClean="0"/>
              <a:pPr/>
              <a:t>2016-11-20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19582-F3C0-4667-B17A-E0329B089A3B}" type="datetimeFigureOut">
              <a:rPr lang="ko-KR" altLang="en-US" smtClean="0"/>
              <a:pPr/>
              <a:t>2016-11-20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5" name="내용 개체 틀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19582-F3C0-4667-B17A-E0329B089A3B}" type="datetimeFigureOut">
              <a:rPr lang="ko-KR" altLang="en-US" smtClean="0"/>
              <a:pPr/>
              <a:t>2016-11-20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19582-F3C0-4667-B17A-E0329B089A3B}" type="datetimeFigureOut">
              <a:rPr lang="ko-KR" altLang="en-US" smtClean="0"/>
              <a:pPr/>
              <a:t>2016-11-20</a:t>
            </a:fld>
            <a:endParaRPr lang="ko-KR" altLang="en-US"/>
          </a:p>
        </p:txBody>
      </p:sp>
      <p:sp>
        <p:nvSpPr>
          <p:cNvPr id="8" name="슬라이드 번호 개체 틀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9" name="바닥글 개체 틀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19582-F3C0-4667-B17A-E0329B089A3B}" type="datetimeFigureOut">
              <a:rPr lang="ko-KR" altLang="en-US" smtClean="0"/>
              <a:pPr/>
              <a:t>2016-11-20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19582-F3C0-4667-B17A-E0329B089A3B}" type="datetimeFigureOut">
              <a:rPr lang="ko-KR" altLang="en-US" smtClean="0"/>
              <a:pPr/>
              <a:t>2016-11-20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ko-KR" altLang="en-US" smtClean="0"/>
              <a:t>그림을 추가하려면 아이콘을 클릭하십시오</a:t>
            </a:r>
            <a:endParaRPr kumimoji="0" lang="en-US" dirty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63919582-F3C0-4667-B17A-E0329B089A3B}" type="datetimeFigureOut">
              <a:rPr lang="ko-KR" altLang="en-US" smtClean="0"/>
              <a:pPr/>
              <a:t>2016-11-20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자유형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자유형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제목 개체 틀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0" name="텍스트 개체 틀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kumimoji="0" lang="ko-KR" altLang="en-US" smtClean="0"/>
              <a:t>둘째 수준</a:t>
            </a:r>
          </a:p>
          <a:p>
            <a:pPr lvl="2" eaLnBrk="1" latinLnBrk="0" hangingPunct="1"/>
            <a:r>
              <a:rPr kumimoji="0" lang="ko-KR" altLang="en-US" smtClean="0"/>
              <a:t>셋째 수준</a:t>
            </a:r>
          </a:p>
          <a:p>
            <a:pPr lvl="3" eaLnBrk="1" latinLnBrk="0" hangingPunct="1"/>
            <a:r>
              <a:rPr kumimoji="0" lang="ko-KR" altLang="en-US" smtClean="0"/>
              <a:t>넷째 수준</a:t>
            </a:r>
          </a:p>
          <a:p>
            <a:pPr lvl="4" eaLnBrk="1" latinLnBrk="0" hangingPunct="1"/>
            <a:r>
              <a:rPr kumimoji="0" lang="ko-KR" altLang="en-US" smtClean="0"/>
              <a:t>다섯째 수준</a:t>
            </a:r>
            <a:endParaRPr kumimoji="0" lang="en-US"/>
          </a:p>
        </p:txBody>
      </p:sp>
      <p:sp>
        <p:nvSpPr>
          <p:cNvPr id="10" name="날짜 개체 틀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63919582-F3C0-4667-B17A-E0329B089A3B}" type="datetimeFigureOut">
              <a:rPr lang="ko-KR" altLang="en-US" smtClean="0"/>
              <a:pPr/>
              <a:t>2016-11-20</a:t>
            </a:fld>
            <a:endParaRPr lang="ko-KR" altLang="en-US"/>
          </a:p>
        </p:txBody>
      </p:sp>
      <p:sp>
        <p:nvSpPr>
          <p:cNvPr id="22" name="바닥글 개체 틀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18" name="슬라이드 번호 개체 틀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1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1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1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1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1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1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1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1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1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1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//upload.wikimedia.org/wikipedia/commons/b/b7/Asbestos_fibres.jpg" TargetMode="External"/><Relationship Id="rId3" Type="http://schemas.openxmlformats.org/officeDocument/2006/relationships/image" Target="../media/image1.jpeg"/><Relationship Id="rId7" Type="http://schemas.openxmlformats.org/officeDocument/2006/relationships/image" Target="../media/image3.jpeg"/><Relationship Id="rId2" Type="http://schemas.openxmlformats.org/officeDocument/2006/relationships/hyperlink" Target="//upload.wikimedia.org/wikipedia/commons/c/cd/Asbestos_with_muscovite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//upload.wikimedia.org/wikipedia/commons/b/b1/Asbestos1USGOV.jpg" TargetMode="External"/><Relationship Id="rId5" Type="http://schemas.openxmlformats.org/officeDocument/2006/relationships/image" Target="../media/image2.jpeg"/><Relationship Id="rId4" Type="http://schemas.openxmlformats.org/officeDocument/2006/relationships/hyperlink" Target="//upload.wikimedia.org/wikipedia/commons/2/2c/Blue_asbestos.jpg" TargetMode="External"/><Relationship Id="rId9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://2.bp.blogspot.com/_SbGSSRU5LeE/SRcovVs3unI/AAAAAAAABXw/pp5I2biD0Cw/s1600-h/phoenix+tile+iranian+1270s+from+met+museum.jpg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mdb.com/title/tt0070239/" TargetMode="External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363272" cy="1143000"/>
          </a:xfrm>
        </p:spPr>
        <p:txBody>
          <a:bodyPr>
            <a:normAutofit/>
          </a:bodyPr>
          <a:lstStyle/>
          <a:p>
            <a:r>
              <a:rPr lang="en-US" altLang="ko-KR" dirty="0" smtClean="0"/>
              <a:t>Ch. 5. </a:t>
            </a:r>
            <a:r>
              <a:rPr lang="ko-KR" altLang="en-US" dirty="0" smtClean="0">
                <a:latin typeface="+mn-ea"/>
                <a:ea typeface="+mn-ea"/>
              </a:rPr>
              <a:t>석면 </a:t>
            </a:r>
            <a:r>
              <a:rPr lang="en-US" altLang="ko-KR" dirty="0" smtClean="0">
                <a:latin typeface="+mn-ea"/>
                <a:ea typeface="+mn-ea"/>
              </a:rPr>
              <a:t>(</a:t>
            </a:r>
            <a:r>
              <a:rPr lang="ko-KR" altLang="en-US" dirty="0" smtClean="0">
                <a:latin typeface="+mn-ea"/>
                <a:ea typeface="+mn-ea"/>
              </a:rPr>
              <a:t>환경적 위협</a:t>
            </a:r>
            <a:r>
              <a:rPr lang="en-US" altLang="ko-KR" dirty="0" smtClean="0">
                <a:latin typeface="+mn-ea"/>
                <a:ea typeface="+mn-ea"/>
              </a:rPr>
              <a:t>)</a:t>
            </a:r>
            <a:endParaRPr lang="ko-KR" altLang="en-US" dirty="0"/>
          </a:p>
        </p:txBody>
      </p:sp>
      <p:sp>
        <p:nvSpPr>
          <p:cNvPr id="5" name="내용 개체 틀 4"/>
          <p:cNvSpPr>
            <a:spLocks noGrp="1"/>
          </p:cNvSpPr>
          <p:nvPr>
            <p:ph idx="1"/>
          </p:nvPr>
        </p:nvSpPr>
        <p:spPr>
          <a:xfrm>
            <a:off x="467544" y="1484784"/>
            <a:ext cx="7467600" cy="4525963"/>
          </a:xfrm>
        </p:spPr>
        <p:txBody>
          <a:bodyPr>
            <a:normAutofit/>
          </a:bodyPr>
          <a:lstStyle/>
          <a:p>
            <a:r>
              <a:rPr lang="ko-KR" altLang="en-US" dirty="0" smtClean="0"/>
              <a:t>서언</a:t>
            </a:r>
            <a:endParaRPr lang="en-US" altLang="ko-KR" dirty="0" smtClean="0"/>
          </a:p>
          <a:p>
            <a:r>
              <a:rPr lang="ko-KR" altLang="en-US" dirty="0" smtClean="0"/>
              <a:t>성질 및 활용</a:t>
            </a:r>
            <a:endParaRPr lang="en-US" altLang="ko-KR" dirty="0" smtClean="0"/>
          </a:p>
          <a:p>
            <a:r>
              <a:rPr lang="ko-KR" altLang="en-US" dirty="0" smtClean="0"/>
              <a:t>역사</a:t>
            </a:r>
            <a:endParaRPr lang="en-US" altLang="ko-KR" dirty="0" smtClean="0"/>
          </a:p>
          <a:p>
            <a:r>
              <a:rPr lang="ko-KR" altLang="en-US" dirty="0" smtClean="0"/>
              <a:t>환경적 위해</a:t>
            </a:r>
            <a:r>
              <a:rPr lang="en-US" altLang="ko-KR" dirty="0" smtClean="0"/>
              <a:t>(hazard)</a:t>
            </a:r>
            <a:endParaRPr lang="en-US" altLang="ko-KR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/>
          <p:cNvSpPr/>
          <p:nvPr/>
        </p:nvSpPr>
        <p:spPr>
          <a:xfrm>
            <a:off x="1115616" y="332656"/>
            <a:ext cx="648072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dirty="0" smtClean="0"/>
              <a:t>석면 생산 </a:t>
            </a:r>
            <a:r>
              <a:rPr lang="ko-KR" altLang="en-US" dirty="0" smtClean="0"/>
              <a:t>및 소비량</a:t>
            </a:r>
            <a:endParaRPr lang="ko-KR" altLang="en-US" dirty="0"/>
          </a:p>
        </p:txBody>
      </p:sp>
      <p:pic>
        <p:nvPicPr>
          <p:cNvPr id="6" name="_x77759328" descr="EMB00000d5c01c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7704" y="980728"/>
            <a:ext cx="5256212" cy="4770438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3851920" y="1722294"/>
            <a:ext cx="341311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dirty="0" smtClean="0">
                <a:solidFill>
                  <a:schemeClr val="bg1"/>
                </a:solidFill>
              </a:rPr>
              <a:t>Global production (10,000 ton/year)</a:t>
            </a:r>
            <a:endParaRPr lang="ko-KR" altLang="en-US" sz="1600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933253" y="1988840"/>
            <a:ext cx="168026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dirty="0" smtClean="0">
                <a:solidFill>
                  <a:schemeClr val="bg1"/>
                </a:solidFill>
              </a:rPr>
              <a:t>Japan (ton/year)</a:t>
            </a:r>
            <a:endParaRPr lang="ko-KR" altLang="en-US" sz="1600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923928" y="2276872"/>
            <a:ext cx="71846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dirty="0" smtClean="0">
                <a:solidFill>
                  <a:schemeClr val="bg1"/>
                </a:solidFill>
              </a:rPr>
              <a:t>China</a:t>
            </a:r>
            <a:endParaRPr lang="ko-KR" altLang="en-US" sz="1600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923928" y="2564904"/>
            <a:ext cx="73129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dirty="0" smtClean="0">
                <a:solidFill>
                  <a:schemeClr val="bg1"/>
                </a:solidFill>
              </a:rPr>
              <a:t>Korea</a:t>
            </a:r>
            <a:endParaRPr lang="ko-KR" altLang="en-US" sz="16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내용 개체 틀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19672" y="980728"/>
            <a:ext cx="6091471" cy="4525963"/>
          </a:xfrm>
          <a:prstGeom prst="rect">
            <a:avLst/>
          </a:prstGeom>
        </p:spPr>
      </p:pic>
      <p:sp>
        <p:nvSpPr>
          <p:cNvPr id="5" name="직사각형 4"/>
          <p:cNvSpPr/>
          <p:nvPr/>
        </p:nvSpPr>
        <p:spPr>
          <a:xfrm>
            <a:off x="1691680" y="5522699"/>
            <a:ext cx="626469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200" dirty="0"/>
              <a:t>https://www.statista.com/statistics/264924/world-mine-production-of-asbestos-since-2007/</a:t>
            </a:r>
            <a:endParaRPr lang="ko-KR" altLang="en-US" sz="1200" dirty="0"/>
          </a:p>
        </p:txBody>
      </p:sp>
    </p:spTree>
    <p:extLst>
      <p:ext uri="{BB962C8B-B14F-4D97-AF65-F5344CB8AC3E}">
        <p14:creationId xmlns:p14="http://schemas.microsoft.com/office/powerpoint/2010/main" val="235868838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내용 개체 틀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47664" y="1700808"/>
            <a:ext cx="6619875" cy="3848100"/>
          </a:xfrm>
          <a:prstGeom prst="rect">
            <a:avLst/>
          </a:prstGeom>
        </p:spPr>
      </p:pic>
      <p:sp>
        <p:nvSpPr>
          <p:cNvPr id="5" name="직사각형 4"/>
          <p:cNvSpPr/>
          <p:nvPr/>
        </p:nvSpPr>
        <p:spPr>
          <a:xfrm>
            <a:off x="1523656" y="5733256"/>
            <a:ext cx="275543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1200" dirty="0"/>
              <a:t>http://www.rightoncanada.ca/?p=2723</a:t>
            </a:r>
            <a:endParaRPr lang="ko-KR" altLang="en-US" sz="1200" dirty="0"/>
          </a:p>
        </p:txBody>
      </p:sp>
    </p:spTree>
    <p:extLst>
      <p:ext uri="{BB962C8B-B14F-4D97-AF65-F5344CB8AC3E}">
        <p14:creationId xmlns:p14="http://schemas.microsoft.com/office/powerpoint/2010/main" val="247039661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67544" y="692696"/>
            <a:ext cx="8064896" cy="5688632"/>
          </a:xfrm>
        </p:spPr>
        <p:txBody>
          <a:bodyPr/>
          <a:lstStyle/>
          <a:p>
            <a:pPr lvl="1"/>
            <a:r>
              <a:rPr lang="ko-KR" altLang="en-US" dirty="0" smtClean="0"/>
              <a:t>현재 대부분의 국가에서 석면 사용 전면 또는 부분 금지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한국</a:t>
            </a:r>
            <a:r>
              <a:rPr lang="en-US" altLang="ko-KR" dirty="0" smtClean="0"/>
              <a:t>,</a:t>
            </a:r>
            <a:endParaRPr lang="en-US" altLang="ko-KR" dirty="0" smtClean="0"/>
          </a:p>
          <a:p>
            <a:pPr lvl="2"/>
            <a:r>
              <a:rPr lang="en-US" altLang="ko-KR" dirty="0" smtClean="0"/>
              <a:t>2009.09</a:t>
            </a:r>
            <a:r>
              <a:rPr lang="ko-KR" altLang="en-US" dirty="0" smtClean="0"/>
              <a:t>부터</a:t>
            </a:r>
            <a:r>
              <a:rPr lang="en-US" altLang="ko-KR" dirty="0" smtClean="0"/>
              <a:t>, </a:t>
            </a:r>
            <a:r>
              <a:rPr lang="ko-KR" altLang="en-US" dirty="0" smtClean="0"/>
              <a:t>모든 산업 제품에 석면 사용 금지</a:t>
            </a:r>
            <a:endParaRPr lang="en-US" altLang="ko-KR" dirty="0" smtClean="0"/>
          </a:p>
          <a:p>
            <a:pPr lvl="2"/>
            <a:r>
              <a:rPr lang="en-US" altLang="ko-KR" dirty="0" smtClean="0"/>
              <a:t>2007.07</a:t>
            </a:r>
            <a:r>
              <a:rPr lang="ko-KR" altLang="en-US" dirty="0" smtClean="0"/>
              <a:t>부터</a:t>
            </a:r>
            <a:r>
              <a:rPr lang="en-US" altLang="ko-KR" dirty="0" smtClean="0"/>
              <a:t>, </a:t>
            </a:r>
            <a:r>
              <a:rPr lang="ko-KR" altLang="en-US" dirty="0" smtClean="0"/>
              <a:t>석면 함유 제품의 수입</a:t>
            </a:r>
            <a:r>
              <a:rPr lang="en-US" altLang="ko-KR" dirty="0" smtClean="0"/>
              <a:t>,</a:t>
            </a:r>
            <a:r>
              <a:rPr lang="ko-KR" altLang="en-US" dirty="0" smtClean="0"/>
              <a:t> 생산</a:t>
            </a:r>
            <a:r>
              <a:rPr lang="en-US" altLang="ko-KR" dirty="0" smtClean="0"/>
              <a:t>, </a:t>
            </a:r>
            <a:r>
              <a:rPr lang="ko-KR" altLang="en-US" dirty="0" smtClean="0"/>
              <a:t>사용 금지</a:t>
            </a: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Group 157"/>
          <p:cNvGraphicFramePr>
            <a:graphicFrameLocks noGrp="1"/>
          </p:cNvGraphicFramePr>
          <p:nvPr/>
        </p:nvGraphicFramePr>
        <p:xfrm>
          <a:off x="1187624" y="764704"/>
          <a:ext cx="7129462" cy="4754880"/>
        </p:xfrm>
        <a:graphic>
          <a:graphicData uri="http://schemas.openxmlformats.org/drawingml/2006/table">
            <a:tbl>
              <a:tblPr/>
              <a:tblGrid>
                <a:gridCol w="33813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74808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49250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pitchFamily="50" charset="-127"/>
                        </a:rPr>
                        <a:t>World Asbestos Resources</a:t>
                      </a:r>
                      <a:endParaRPr kumimoji="1" lang="en-US" altLang="ko-KR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굴림" pitchFamily="50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BD2EA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49250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pitchFamily="50" charset="-127"/>
                        </a:rPr>
                        <a:t>Country</a:t>
                      </a:r>
                      <a:r>
                        <a:rPr kumimoji="1" lang="en-US" altLang="ko-K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pitchFamily="50" charset="-127"/>
                        </a:rPr>
                        <a:t> </a:t>
                      </a:r>
                      <a:endParaRPr kumimoji="1" lang="en-US" altLang="ko-K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굴림" pitchFamily="50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BD2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pitchFamily="50" charset="-127"/>
                        </a:rPr>
                        <a:t>Reserve Base</a:t>
                      </a:r>
                      <a:r>
                        <a:rPr kumimoji="1" lang="en-US" altLang="ko-K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pitchFamily="50" charset="-127"/>
                        </a:rPr>
                        <a:t> </a:t>
                      </a:r>
                      <a:endParaRPr kumimoji="1" lang="en-US" altLang="ko-K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굴림" pitchFamily="50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BD2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49250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pitchFamily="50" charset="-127"/>
                        </a:rPr>
                        <a:t>(By Principal Countries) </a:t>
                      </a:r>
                      <a:endParaRPr kumimoji="1" lang="en-US" altLang="ko-K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굴림" pitchFamily="50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BD2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pitchFamily="50" charset="-127"/>
                        </a:rPr>
                        <a:t> </a:t>
                      </a:r>
                      <a:endParaRPr kumimoji="1" lang="en-US" altLang="ko-K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굴림" pitchFamily="50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BD2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47663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pitchFamily="50" charset="-127"/>
                        </a:rPr>
                        <a:t>Brazil </a:t>
                      </a:r>
                      <a:endParaRPr kumimoji="1" lang="en-US" altLang="ko-K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굴림" pitchFamily="50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8F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pitchFamily="50" charset="-127"/>
                        </a:rPr>
                        <a:t>Moderate </a:t>
                      </a:r>
                      <a:endParaRPr kumimoji="1" lang="en-US" altLang="ko-K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굴림" pitchFamily="50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8F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49250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pitchFamily="50" charset="-127"/>
                        </a:rPr>
                        <a:t>Canada </a:t>
                      </a:r>
                      <a:endParaRPr kumimoji="1" lang="en-US" altLang="ko-K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굴림" pitchFamily="50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8F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pitchFamily="50" charset="-127"/>
                        </a:rPr>
                        <a:t>Large </a:t>
                      </a:r>
                      <a:endParaRPr kumimoji="1" lang="en-US" altLang="ko-K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굴림" pitchFamily="50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8F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49250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pitchFamily="50" charset="-127"/>
                        </a:rPr>
                        <a:t>China </a:t>
                      </a:r>
                      <a:endParaRPr kumimoji="1" lang="en-US" altLang="ko-K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굴림" pitchFamily="50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8F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pitchFamily="50" charset="-127"/>
                        </a:rPr>
                        <a:t>Large </a:t>
                      </a:r>
                      <a:endParaRPr kumimoji="1" lang="en-US" altLang="ko-K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굴림" pitchFamily="50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8F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49250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pitchFamily="50" charset="-127"/>
                        </a:rPr>
                        <a:t>Kazakhstan </a:t>
                      </a:r>
                      <a:endParaRPr kumimoji="1" lang="en-US" altLang="ko-K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굴림" pitchFamily="50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8F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pitchFamily="50" charset="-127"/>
                        </a:rPr>
                        <a:t>Large </a:t>
                      </a:r>
                      <a:endParaRPr kumimoji="1" lang="en-US" altLang="ko-K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굴림" pitchFamily="50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8F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49250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pitchFamily="50" charset="-127"/>
                        </a:rPr>
                        <a:t>Russia </a:t>
                      </a:r>
                      <a:endParaRPr kumimoji="1" lang="en-US" altLang="ko-K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굴림" pitchFamily="50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8F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pitchFamily="50" charset="-127"/>
                        </a:rPr>
                        <a:t>Large </a:t>
                      </a:r>
                      <a:endParaRPr kumimoji="1" lang="en-US" altLang="ko-K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굴림" pitchFamily="50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8F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49250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pitchFamily="50" charset="-127"/>
                        </a:rPr>
                        <a:t>USA </a:t>
                      </a:r>
                      <a:endParaRPr kumimoji="1" lang="en-US" altLang="ko-K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굴림" pitchFamily="50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8F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pitchFamily="50" charset="-127"/>
                        </a:rPr>
                        <a:t>Large </a:t>
                      </a:r>
                      <a:endParaRPr kumimoji="1" lang="en-US" altLang="ko-K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굴림" pitchFamily="50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8F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47663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pitchFamily="50" charset="-127"/>
                        </a:rPr>
                        <a:t>Zimbabwe </a:t>
                      </a:r>
                      <a:endParaRPr kumimoji="1" lang="en-US" altLang="ko-K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굴림" pitchFamily="50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8F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pitchFamily="50" charset="-127"/>
                        </a:rPr>
                        <a:t>Moderate </a:t>
                      </a:r>
                      <a:endParaRPr kumimoji="1" lang="en-US" altLang="ko-K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굴림" pitchFamily="50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8F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49250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pitchFamily="50" charset="-127"/>
                        </a:rPr>
                        <a:t>Other Countries </a:t>
                      </a:r>
                      <a:endParaRPr kumimoji="1" lang="en-US" altLang="ko-K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굴림" pitchFamily="50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8F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pitchFamily="50" charset="-127"/>
                        </a:rPr>
                        <a:t>Large </a:t>
                      </a:r>
                      <a:endParaRPr kumimoji="1" lang="en-US" altLang="ko-K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굴림" pitchFamily="50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8F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49250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pitchFamily="50" charset="-127"/>
                        </a:rPr>
                        <a:t>World Total</a:t>
                      </a:r>
                      <a:r>
                        <a:rPr kumimoji="1" lang="en-US" altLang="ko-K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pitchFamily="50" charset="-127"/>
                        </a:rPr>
                        <a:t> </a:t>
                      </a:r>
                      <a:endParaRPr kumimoji="1" lang="en-US" altLang="ko-K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굴림" pitchFamily="50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BD2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pitchFamily="50" charset="-127"/>
                        </a:rPr>
                        <a:t>Large </a:t>
                      </a:r>
                      <a:endParaRPr kumimoji="1" lang="en-US" altLang="ko-K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굴림" pitchFamily="50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BD2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49250">
                <a:tc gridSpan="2">
                  <a:txBody>
                    <a:bodyPr/>
                    <a:lstStyle/>
                    <a:p>
                      <a:pPr marL="0" marR="0" lvl="0" indent="0" algn="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pitchFamily="50" charset="-127"/>
                        </a:rPr>
                        <a:t>Source :</a:t>
                      </a:r>
                      <a:r>
                        <a:rPr kumimoji="1" lang="en-US" altLang="ko-KR" sz="18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pitchFamily="50" charset="-127"/>
                        </a:rPr>
                        <a:t> Mineral Commodity Summaries, 2004.</a:t>
                      </a:r>
                      <a:endParaRPr kumimoji="1" lang="en-US" altLang="ko-KR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굴림" pitchFamily="50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BD2EA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oup 283"/>
          <p:cNvGraphicFramePr>
            <a:graphicFrameLocks noGrp="1"/>
          </p:cNvGraphicFramePr>
          <p:nvPr/>
        </p:nvGraphicFramePr>
        <p:xfrm>
          <a:off x="755650" y="836613"/>
          <a:ext cx="7416800" cy="4608516"/>
        </p:xfrm>
        <a:graphic>
          <a:graphicData uri="http://schemas.openxmlformats.org/drawingml/2006/table">
            <a:tbl>
              <a:tblPr/>
              <a:tblGrid>
                <a:gridCol w="283686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193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7956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8107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76238">
                <a:tc gridSpan="4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pitchFamily="50" charset="-127"/>
                        </a:rPr>
                        <a:t>World Asbestos Producers</a:t>
                      </a:r>
                      <a:endParaRPr kumimoji="1" lang="en-US" altLang="ko-KR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굴림" pitchFamily="50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BD2EA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7825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pitchFamily="50" charset="-127"/>
                        </a:rPr>
                        <a:t>Country</a:t>
                      </a:r>
                      <a:r>
                        <a:rPr kumimoji="1" lang="en-US" altLang="ko-K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pitchFamily="50" charset="-127"/>
                        </a:rPr>
                        <a:t> </a:t>
                      </a:r>
                      <a:endParaRPr kumimoji="1" lang="en-US" altLang="ko-K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굴림" pitchFamily="50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BD2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pitchFamily="50" charset="-127"/>
                        </a:rPr>
                        <a:t>2001</a:t>
                      </a:r>
                      <a:r>
                        <a:rPr kumimoji="1" lang="en-US" altLang="ko-K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pitchFamily="50" charset="-127"/>
                        </a:rPr>
                        <a:t> </a:t>
                      </a:r>
                      <a:endParaRPr kumimoji="1" lang="en-US" altLang="ko-K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굴림" pitchFamily="50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BD2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pitchFamily="50" charset="-127"/>
                        </a:rPr>
                        <a:t>2002</a:t>
                      </a:r>
                      <a:r>
                        <a:rPr kumimoji="1" lang="en-US" altLang="ko-K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pitchFamily="50" charset="-127"/>
                        </a:rPr>
                        <a:t> </a:t>
                      </a:r>
                      <a:endParaRPr kumimoji="1" lang="en-US" altLang="ko-K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굴림" pitchFamily="50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BD2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pitchFamily="50" charset="-127"/>
                        </a:rPr>
                        <a:t>2003</a:t>
                      </a:r>
                      <a:r>
                        <a:rPr kumimoji="1" lang="en-US" altLang="ko-K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pitchFamily="50" charset="-127"/>
                        </a:rPr>
                        <a:t> </a:t>
                      </a:r>
                      <a:endParaRPr kumimoji="1" lang="en-US" altLang="ko-K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굴림" pitchFamily="50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BD2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63550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pitchFamily="50" charset="-127"/>
                        </a:rPr>
                        <a:t>(By Principal Countries) </a:t>
                      </a:r>
                      <a:endParaRPr kumimoji="1" lang="en-US" altLang="ko-K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굴림" pitchFamily="50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BD2EA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pitchFamily="50" charset="-127"/>
                        </a:rPr>
                        <a:t>Production of Asbestos(in '000' tonnes)</a:t>
                      </a:r>
                      <a:endParaRPr kumimoji="1" lang="en-US" altLang="ko-K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굴림" pitchFamily="50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BD2EA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6238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pitchFamily="50" charset="-127"/>
                        </a:rPr>
                        <a:t>Brazil </a:t>
                      </a:r>
                      <a:endParaRPr kumimoji="1" lang="en-US" altLang="ko-K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굴림" pitchFamily="50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8F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pitchFamily="50" charset="-127"/>
                        </a:rPr>
                        <a:t>173 </a:t>
                      </a:r>
                      <a:endParaRPr kumimoji="1" lang="en-US" altLang="ko-K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굴림" pitchFamily="50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8F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pitchFamily="50" charset="-127"/>
                        </a:rPr>
                        <a:t>195 </a:t>
                      </a:r>
                      <a:endParaRPr kumimoji="1" lang="en-US" altLang="ko-K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굴림" pitchFamily="50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8F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pitchFamily="50" charset="-127"/>
                        </a:rPr>
                        <a:t>231 </a:t>
                      </a:r>
                      <a:endParaRPr kumimoji="1" lang="en-US" altLang="ko-K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굴림" pitchFamily="50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8F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7825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pitchFamily="50" charset="-127"/>
                        </a:rPr>
                        <a:t>Canada </a:t>
                      </a:r>
                      <a:endParaRPr kumimoji="1" lang="en-US" altLang="ko-K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굴림" pitchFamily="50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8F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pitchFamily="50" charset="-127"/>
                        </a:rPr>
                        <a:t>262 </a:t>
                      </a:r>
                      <a:endParaRPr kumimoji="1" lang="en-US" altLang="ko-K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굴림" pitchFamily="50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8F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pitchFamily="50" charset="-127"/>
                        </a:rPr>
                        <a:t>216 </a:t>
                      </a:r>
                      <a:endParaRPr kumimoji="1" lang="en-US" altLang="ko-K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굴림" pitchFamily="50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8F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pitchFamily="50" charset="-127"/>
                        </a:rPr>
                        <a:t>174 </a:t>
                      </a:r>
                      <a:endParaRPr kumimoji="1" lang="en-US" altLang="ko-K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굴림" pitchFamily="50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8F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6238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pitchFamily="50" charset="-127"/>
                        </a:rPr>
                        <a:t>China </a:t>
                      </a:r>
                      <a:endParaRPr kumimoji="1" lang="en-US" altLang="ko-KR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굴림" pitchFamily="50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8F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pitchFamily="50" charset="-127"/>
                        </a:rPr>
                        <a:t>258 </a:t>
                      </a:r>
                      <a:endParaRPr kumimoji="1" lang="en-US" altLang="ko-K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굴림" pitchFamily="50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8F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pitchFamily="50" charset="-127"/>
                        </a:rPr>
                        <a:t>220(e) </a:t>
                      </a:r>
                      <a:endParaRPr kumimoji="1" lang="en-US" altLang="ko-K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굴림" pitchFamily="50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8F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pitchFamily="50" charset="-127"/>
                        </a:rPr>
                        <a:t>210(e) </a:t>
                      </a:r>
                      <a:endParaRPr kumimoji="1" lang="en-US" altLang="ko-K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굴림" pitchFamily="50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8F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6238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pitchFamily="50" charset="-127"/>
                        </a:rPr>
                        <a:t>Kazakhstan </a:t>
                      </a:r>
                      <a:endParaRPr kumimoji="1" lang="en-US" altLang="ko-K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굴림" pitchFamily="50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8F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pitchFamily="50" charset="-127"/>
                        </a:rPr>
                        <a:t>271 </a:t>
                      </a:r>
                      <a:endParaRPr kumimoji="1" lang="en-US" altLang="ko-K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굴림" pitchFamily="50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8F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pitchFamily="50" charset="-127"/>
                        </a:rPr>
                        <a:t>291 </a:t>
                      </a:r>
                      <a:endParaRPr kumimoji="1" lang="en-US" altLang="ko-K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굴림" pitchFamily="50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8F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pitchFamily="50" charset="-127"/>
                        </a:rPr>
                        <a:t>353 </a:t>
                      </a:r>
                      <a:endParaRPr kumimoji="1" lang="en-US" altLang="ko-K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굴림" pitchFamily="50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8F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7825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pitchFamily="50" charset="-127"/>
                        </a:rPr>
                        <a:t>Russia </a:t>
                      </a:r>
                      <a:endParaRPr kumimoji="1" lang="en-US" altLang="ko-K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굴림" pitchFamily="50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8F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pitchFamily="50" charset="-127"/>
                        </a:rPr>
                        <a:t>735 </a:t>
                      </a:r>
                      <a:endParaRPr kumimoji="1" lang="en-US" altLang="ko-K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굴림" pitchFamily="50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8F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pitchFamily="50" charset="-127"/>
                        </a:rPr>
                        <a:t>775(e) </a:t>
                      </a:r>
                      <a:endParaRPr kumimoji="1" lang="en-US" altLang="ko-K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굴림" pitchFamily="50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8F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pitchFamily="50" charset="-127"/>
                        </a:rPr>
                        <a:t>878(e) </a:t>
                      </a:r>
                      <a:endParaRPr kumimoji="1" lang="en-US" altLang="ko-K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굴림" pitchFamily="50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8F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6238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pitchFamily="50" charset="-127"/>
                        </a:rPr>
                        <a:t>Zimbabwe </a:t>
                      </a:r>
                      <a:endParaRPr kumimoji="1" lang="en-US" altLang="ko-K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굴림" pitchFamily="50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8F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pitchFamily="50" charset="-127"/>
                        </a:rPr>
                        <a:t>119 </a:t>
                      </a:r>
                      <a:endParaRPr kumimoji="1" lang="en-US" altLang="ko-K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굴림" pitchFamily="50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8F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pitchFamily="50" charset="-127"/>
                        </a:rPr>
                        <a:t>168 </a:t>
                      </a:r>
                      <a:endParaRPr kumimoji="1" lang="en-US" altLang="ko-K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굴림" pitchFamily="50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8F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pitchFamily="50" charset="-127"/>
                        </a:rPr>
                        <a:t>130 </a:t>
                      </a:r>
                      <a:endParaRPr kumimoji="1" lang="en-US" altLang="ko-K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굴림" pitchFamily="50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8F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76238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pitchFamily="50" charset="-127"/>
                        </a:rPr>
                        <a:t>Other Countries </a:t>
                      </a:r>
                      <a:endParaRPr kumimoji="1" lang="en-US" altLang="ko-K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굴림" pitchFamily="50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8F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pitchFamily="50" charset="-127"/>
                        </a:rPr>
                        <a:t>82 </a:t>
                      </a:r>
                      <a:endParaRPr kumimoji="1" lang="en-US" altLang="ko-K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굴림" pitchFamily="50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8F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pitchFamily="50" charset="-127"/>
                        </a:rPr>
                        <a:t>135 </a:t>
                      </a:r>
                      <a:endParaRPr kumimoji="1" lang="en-US" altLang="ko-K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굴림" pitchFamily="50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8F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pitchFamily="50" charset="-127"/>
                        </a:rPr>
                        <a:t>24 </a:t>
                      </a:r>
                      <a:endParaRPr kumimoji="1" lang="en-US" altLang="ko-K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굴림" pitchFamily="50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8F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77825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pitchFamily="50" charset="-127"/>
                        </a:rPr>
                        <a:t>World Total</a:t>
                      </a:r>
                      <a:r>
                        <a:rPr kumimoji="1" lang="en-US" altLang="ko-K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pitchFamily="50" charset="-127"/>
                        </a:rPr>
                        <a:t> </a:t>
                      </a:r>
                      <a:endParaRPr kumimoji="1" lang="en-US" altLang="ko-K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굴림" pitchFamily="50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BD2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pitchFamily="50" charset="-127"/>
                        </a:rPr>
                        <a:t>1900 </a:t>
                      </a:r>
                      <a:endParaRPr kumimoji="1" lang="en-US" altLang="ko-K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굴림" pitchFamily="50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BD2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pitchFamily="50" charset="-127"/>
                        </a:rPr>
                        <a:t>2000 </a:t>
                      </a:r>
                      <a:endParaRPr kumimoji="1" lang="en-US" altLang="ko-K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굴림" pitchFamily="50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BD2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pitchFamily="50" charset="-127"/>
                        </a:rPr>
                        <a:t>2000 </a:t>
                      </a:r>
                      <a:endParaRPr kumimoji="1" lang="en-US" altLang="ko-K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굴림" pitchFamily="50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BD2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76238">
                <a:tc gridSpan="4">
                  <a:txBody>
                    <a:bodyPr/>
                    <a:lstStyle/>
                    <a:p>
                      <a:pPr marL="0" marR="0" lvl="0" indent="0" algn="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pitchFamily="50" charset="-127"/>
                        </a:rPr>
                        <a:t>Source :</a:t>
                      </a:r>
                      <a:r>
                        <a:rPr kumimoji="1" lang="en-US" altLang="ko-KR" sz="18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pitchFamily="50" charset="-127"/>
                        </a:rPr>
                        <a:t> World Mineral Production. 1999-2003.</a:t>
                      </a:r>
                      <a:endParaRPr kumimoji="1" lang="en-US" altLang="ko-KR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굴림" pitchFamily="50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BD2EA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11760" y="836712"/>
            <a:ext cx="4824536" cy="4596511"/>
          </a:xfrm>
          <a:prstGeom prst="rect">
            <a:avLst/>
          </a:prstGeom>
        </p:spPr>
      </p:pic>
      <p:sp>
        <p:nvSpPr>
          <p:cNvPr id="3" name="직사각형 2"/>
          <p:cNvSpPr/>
          <p:nvPr/>
        </p:nvSpPr>
        <p:spPr>
          <a:xfrm>
            <a:off x="1835696" y="5733256"/>
            <a:ext cx="617443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200" dirty="0"/>
              <a:t>http://www.counterview.net/2013/11/financial-mnc-identifies-jaiprakash.html</a:t>
            </a:r>
            <a:endParaRPr lang="ko-KR" altLang="en-US" sz="1200" dirty="0"/>
          </a:p>
        </p:txBody>
      </p:sp>
    </p:spTree>
    <p:extLst>
      <p:ext uri="{BB962C8B-B14F-4D97-AF65-F5344CB8AC3E}">
        <p14:creationId xmlns:p14="http://schemas.microsoft.com/office/powerpoint/2010/main" val="7888642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67744" y="908720"/>
            <a:ext cx="4982955" cy="4244305"/>
          </a:xfrm>
          <a:prstGeom prst="rect">
            <a:avLst/>
          </a:prstGeom>
        </p:spPr>
      </p:pic>
      <p:sp>
        <p:nvSpPr>
          <p:cNvPr id="3" name="직사각형 2"/>
          <p:cNvSpPr/>
          <p:nvPr/>
        </p:nvSpPr>
        <p:spPr>
          <a:xfrm>
            <a:off x="1835696" y="5733256"/>
            <a:ext cx="617443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200" dirty="0"/>
              <a:t>http://www.counterview.net/2013/11/financial-mnc-identifies-jaiprakash.html</a:t>
            </a:r>
            <a:endParaRPr lang="ko-KR" altLang="en-US" sz="1200" dirty="0"/>
          </a:p>
        </p:txBody>
      </p:sp>
    </p:spTree>
    <p:extLst>
      <p:ext uri="{BB962C8B-B14F-4D97-AF65-F5344CB8AC3E}">
        <p14:creationId xmlns:p14="http://schemas.microsoft.com/office/powerpoint/2010/main" val="121702919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5" descr="asbestos_health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43808" y="188640"/>
            <a:ext cx="3960440" cy="638466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95536" y="620688"/>
            <a:ext cx="8208912" cy="2088232"/>
          </a:xfrm>
        </p:spPr>
        <p:txBody>
          <a:bodyPr>
            <a:normAutofit fontScale="85000" lnSpcReduction="10000"/>
          </a:bodyPr>
          <a:lstStyle/>
          <a:p>
            <a:r>
              <a:rPr lang="ko-KR" altLang="en-US" sz="3200" dirty="0" smtClean="0"/>
              <a:t>서론</a:t>
            </a:r>
            <a:endParaRPr lang="en-US" altLang="ko-KR" sz="3200" dirty="0" smtClean="0"/>
          </a:p>
          <a:p>
            <a:pPr lvl="1"/>
            <a:r>
              <a:rPr lang="ko-KR" altLang="en-US" dirty="0" smtClean="0">
                <a:latin typeface="+mn-ea"/>
              </a:rPr>
              <a:t>석면 </a:t>
            </a:r>
            <a:r>
              <a:rPr lang="en-US" altLang="ko-KR" dirty="0" smtClean="0">
                <a:latin typeface="+mn-ea"/>
              </a:rPr>
              <a:t>Asbestos</a:t>
            </a:r>
            <a:r>
              <a:rPr lang="en-US" altLang="ko-KR" dirty="0" smtClean="0">
                <a:latin typeface="+mn-ea"/>
              </a:rPr>
              <a:t>: </a:t>
            </a:r>
            <a:r>
              <a:rPr lang="en-US" altLang="ko-KR" dirty="0" err="1" smtClean="0">
                <a:latin typeface="+mn-ea"/>
              </a:rPr>
              <a:t>asbestoz</a:t>
            </a:r>
            <a:r>
              <a:rPr lang="en-US" altLang="ko-KR" dirty="0" smtClean="0">
                <a:latin typeface="+mn-ea"/>
              </a:rPr>
              <a:t>  </a:t>
            </a:r>
            <a:r>
              <a:rPr lang="en-US" altLang="ko-KR" dirty="0" smtClean="0">
                <a:latin typeface="+mn-ea"/>
              </a:rPr>
              <a:t>“</a:t>
            </a:r>
            <a:r>
              <a:rPr lang="ko-KR" altLang="en-US" dirty="0" smtClean="0">
                <a:latin typeface="+mn-ea"/>
              </a:rPr>
              <a:t>식지 않는</a:t>
            </a:r>
            <a:r>
              <a:rPr lang="en-US" altLang="ko-KR" dirty="0" smtClean="0">
                <a:latin typeface="+mn-ea"/>
              </a:rPr>
              <a:t>” “</a:t>
            </a:r>
            <a:r>
              <a:rPr lang="ko-KR" altLang="en-US" dirty="0" smtClean="0">
                <a:latin typeface="+mn-ea"/>
              </a:rPr>
              <a:t>꺼지지 않는</a:t>
            </a:r>
            <a:r>
              <a:rPr lang="en-US" altLang="ko-KR" dirty="0" smtClean="0">
                <a:latin typeface="+mn-ea"/>
              </a:rPr>
              <a:t>”</a:t>
            </a:r>
            <a:endParaRPr lang="en-US" altLang="ko-KR" dirty="0" smtClean="0">
              <a:latin typeface="+mn-ea"/>
            </a:endParaRPr>
          </a:p>
          <a:p>
            <a:pPr lvl="1"/>
            <a:r>
              <a:rPr lang="ko-KR" altLang="en-US" dirty="0" smtClean="0">
                <a:latin typeface="+mn-ea"/>
                <a:sym typeface="Wingdings" pitchFamily="2" charset="2"/>
              </a:rPr>
              <a:t>섬유상 규산염 광물</a:t>
            </a:r>
            <a:r>
              <a:rPr lang="en-US" altLang="ko-KR" dirty="0" smtClean="0">
                <a:latin typeface="+mn-ea"/>
                <a:sym typeface="Wingdings" pitchFamily="2" charset="2"/>
              </a:rPr>
              <a:t>: </a:t>
            </a:r>
            <a:r>
              <a:rPr lang="ko-KR" altLang="en-US" dirty="0" smtClean="0">
                <a:latin typeface="+mn-ea"/>
                <a:sym typeface="Wingdings" pitchFamily="2" charset="2"/>
              </a:rPr>
              <a:t>사문석 및 </a:t>
            </a:r>
            <a:r>
              <a:rPr lang="ko-KR" altLang="en-US" dirty="0" err="1" smtClean="0">
                <a:latin typeface="+mn-ea"/>
                <a:sym typeface="Wingdings" pitchFamily="2" charset="2"/>
              </a:rPr>
              <a:t>각섬석</a:t>
            </a:r>
            <a:r>
              <a:rPr lang="en-US" altLang="ko-KR" dirty="0" smtClean="0">
                <a:latin typeface="+mn-ea"/>
                <a:sym typeface="Wingdings" pitchFamily="2" charset="2"/>
              </a:rPr>
              <a:t>(serpentine </a:t>
            </a:r>
            <a:r>
              <a:rPr lang="en-US" altLang="ko-KR" dirty="0" smtClean="0">
                <a:latin typeface="+mn-ea"/>
                <a:sym typeface="Wingdings" pitchFamily="2" charset="2"/>
              </a:rPr>
              <a:t>&amp; </a:t>
            </a:r>
            <a:r>
              <a:rPr lang="en-US" altLang="ko-KR" dirty="0" smtClean="0">
                <a:latin typeface="+mn-ea"/>
                <a:sym typeface="Wingdings" pitchFamily="2" charset="2"/>
              </a:rPr>
              <a:t>amphiboles)</a:t>
            </a:r>
            <a:endParaRPr lang="en-US" altLang="ko-KR" dirty="0" smtClean="0">
              <a:latin typeface="+mn-ea"/>
              <a:sym typeface="Wingdings" pitchFamily="2" charset="2"/>
            </a:endParaRPr>
          </a:p>
          <a:p>
            <a:pPr lvl="2"/>
            <a:r>
              <a:rPr lang="ko-KR" altLang="en-US" dirty="0" smtClean="0">
                <a:latin typeface="+mn-ea"/>
                <a:sym typeface="Wingdings" pitchFamily="2" charset="2"/>
              </a:rPr>
              <a:t>백</a:t>
            </a:r>
            <a:r>
              <a:rPr lang="en-US" altLang="ko-KR" dirty="0" smtClean="0">
                <a:latin typeface="+mn-ea"/>
                <a:sym typeface="Wingdings" pitchFamily="2" charset="2"/>
              </a:rPr>
              <a:t>, </a:t>
            </a:r>
            <a:r>
              <a:rPr lang="ko-KR" altLang="en-US" dirty="0" smtClean="0">
                <a:latin typeface="+mn-ea"/>
                <a:sym typeface="Wingdings" pitchFamily="2" charset="2"/>
              </a:rPr>
              <a:t>갈</a:t>
            </a:r>
            <a:r>
              <a:rPr lang="en-US" altLang="ko-KR" dirty="0" smtClean="0">
                <a:latin typeface="+mn-ea"/>
                <a:sym typeface="Wingdings" pitchFamily="2" charset="2"/>
              </a:rPr>
              <a:t>, </a:t>
            </a:r>
            <a:r>
              <a:rPr lang="ko-KR" altLang="en-US" dirty="0" err="1" smtClean="0">
                <a:latin typeface="+mn-ea"/>
                <a:sym typeface="Wingdings" pitchFamily="2" charset="2"/>
              </a:rPr>
              <a:t>청석면</a:t>
            </a:r>
            <a:r>
              <a:rPr lang="ko-KR" altLang="en-US" dirty="0" smtClean="0">
                <a:latin typeface="+mn-ea"/>
                <a:sym typeface="Wingdings" pitchFamily="2" charset="2"/>
              </a:rPr>
              <a:t> 등</a:t>
            </a:r>
            <a:r>
              <a:rPr lang="en-US" altLang="ko-KR" dirty="0" smtClean="0">
                <a:latin typeface="+mn-ea"/>
                <a:sym typeface="Wingdings" pitchFamily="2" charset="2"/>
              </a:rPr>
              <a:t>(White</a:t>
            </a:r>
            <a:r>
              <a:rPr lang="en-US" altLang="ko-KR" dirty="0" smtClean="0">
                <a:latin typeface="+mn-ea"/>
                <a:sym typeface="Wingdings" pitchFamily="2" charset="2"/>
              </a:rPr>
              <a:t>, brown, blue &amp; </a:t>
            </a:r>
            <a:r>
              <a:rPr lang="en-US" altLang="ko-KR" dirty="0" smtClean="0">
                <a:latin typeface="+mn-ea"/>
                <a:sym typeface="Wingdings" pitchFamily="2" charset="2"/>
              </a:rPr>
              <a:t>others)</a:t>
            </a:r>
            <a:endParaRPr lang="en-US" altLang="ko-KR" dirty="0" smtClean="0">
              <a:latin typeface="+mn-ea"/>
              <a:sym typeface="Wingdings" pitchFamily="2" charset="2"/>
            </a:endParaRPr>
          </a:p>
        </p:txBody>
      </p:sp>
      <p:pic>
        <p:nvPicPr>
          <p:cNvPr id="10242" name="Picture 2" descr="File:Asbestos with muscovite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2780928"/>
            <a:ext cx="3037731" cy="3585191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1475656" y="6381328"/>
            <a:ext cx="67518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00" dirty="0" err="1" smtClean="0"/>
              <a:t>tremolite</a:t>
            </a:r>
            <a:endParaRPr lang="ko-KR" altLang="en-US" sz="1000" dirty="0"/>
          </a:p>
        </p:txBody>
      </p:sp>
      <p:pic>
        <p:nvPicPr>
          <p:cNvPr id="10244" name="Picture 4" descr="File:Blue asbestos.jp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419872" y="2780928"/>
            <a:ext cx="2736304" cy="1840379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3347864" y="4581128"/>
            <a:ext cx="76014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00" dirty="0" err="1" smtClean="0"/>
              <a:t>crocidolite</a:t>
            </a:r>
            <a:endParaRPr lang="ko-KR" altLang="en-US" sz="1000" dirty="0"/>
          </a:p>
        </p:txBody>
      </p:sp>
      <p:pic>
        <p:nvPicPr>
          <p:cNvPr id="10246" name="Picture 6" descr="File:Asbestos1USGOV.jpg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715000" y="2780928"/>
            <a:ext cx="3429000" cy="2619375"/>
          </a:xfrm>
          <a:prstGeom prst="rect">
            <a:avLst/>
          </a:prstGeom>
          <a:noFill/>
        </p:spPr>
      </p:pic>
      <p:sp>
        <p:nvSpPr>
          <p:cNvPr id="12" name="TextBox 11"/>
          <p:cNvSpPr txBox="1"/>
          <p:nvPr/>
        </p:nvSpPr>
        <p:spPr>
          <a:xfrm>
            <a:off x="8172400" y="5661248"/>
            <a:ext cx="72487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00" dirty="0" err="1" smtClean="0"/>
              <a:t>chrysotile</a:t>
            </a:r>
            <a:endParaRPr lang="ko-KR" altLang="en-US" sz="1000" dirty="0"/>
          </a:p>
        </p:txBody>
      </p:sp>
      <p:pic>
        <p:nvPicPr>
          <p:cNvPr id="10248" name="Picture 8" descr="File:Asbestos fibres.jpg">
            <a:hlinkClick r:id="rId8"/>
          </p:cNvPr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419872" y="4797152"/>
            <a:ext cx="2612363" cy="1973273"/>
          </a:xfrm>
          <a:prstGeom prst="rect">
            <a:avLst/>
          </a:prstGeom>
          <a:noFill/>
        </p:spPr>
      </p:pic>
      <p:sp>
        <p:nvSpPr>
          <p:cNvPr id="14" name="TextBox 13"/>
          <p:cNvSpPr txBox="1"/>
          <p:nvPr/>
        </p:nvSpPr>
        <p:spPr>
          <a:xfrm>
            <a:off x="6228184" y="6021288"/>
            <a:ext cx="99257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00" dirty="0" smtClean="0"/>
              <a:t>Asbestos </a:t>
            </a:r>
            <a:r>
              <a:rPr lang="en-US" altLang="ko-KR" sz="1000" dirty="0" err="1" smtClean="0"/>
              <a:t>fibre</a:t>
            </a:r>
            <a:endParaRPr lang="ko-KR" altLang="en-US" sz="1000" dirty="0"/>
          </a:p>
        </p:txBody>
      </p:sp>
      <p:sp>
        <p:nvSpPr>
          <p:cNvPr id="15" name="직사각형 14"/>
          <p:cNvSpPr/>
          <p:nvPr/>
        </p:nvSpPr>
        <p:spPr>
          <a:xfrm>
            <a:off x="6156176" y="6669360"/>
            <a:ext cx="256833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1000" dirty="0" smtClean="0"/>
              <a:t>From http://en.wikipedia.org/wiki/Asbestos</a:t>
            </a:r>
            <a:endParaRPr lang="ko-KR" altLang="en-US" sz="1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95536" y="620688"/>
            <a:ext cx="8208912" cy="5616624"/>
          </a:xfrm>
        </p:spPr>
        <p:txBody>
          <a:bodyPr>
            <a:normAutofit/>
          </a:bodyPr>
          <a:lstStyle/>
          <a:p>
            <a:r>
              <a:rPr lang="ko-KR" altLang="en-US" sz="3200" dirty="0" smtClean="0"/>
              <a:t>성질 및 활용</a:t>
            </a:r>
            <a:endParaRPr lang="en-US" altLang="ko-KR" sz="3200" dirty="0" smtClean="0"/>
          </a:p>
          <a:p>
            <a:pPr lvl="1"/>
            <a:r>
              <a:rPr lang="ko-KR" altLang="en-US" dirty="0" smtClean="0">
                <a:latin typeface="+mn-ea"/>
              </a:rPr>
              <a:t>성질</a:t>
            </a:r>
            <a:r>
              <a:rPr lang="en-US" altLang="ko-KR" dirty="0" smtClean="0">
                <a:latin typeface="+mn-ea"/>
              </a:rPr>
              <a:t>:</a:t>
            </a:r>
            <a:endParaRPr lang="en-US" altLang="ko-KR" dirty="0" smtClean="0">
              <a:latin typeface="+mn-ea"/>
            </a:endParaRPr>
          </a:p>
          <a:p>
            <a:pPr lvl="2"/>
            <a:r>
              <a:rPr lang="ko-KR" altLang="en-US" dirty="0" smtClean="0">
                <a:latin typeface="+mn-ea"/>
              </a:rPr>
              <a:t>광물</a:t>
            </a:r>
            <a:r>
              <a:rPr lang="en-US" altLang="ko-KR" dirty="0" smtClean="0">
                <a:latin typeface="+mn-ea"/>
              </a:rPr>
              <a:t>: </a:t>
            </a:r>
            <a:r>
              <a:rPr lang="ko-KR" altLang="en-US" dirty="0" smtClean="0">
                <a:latin typeface="+mn-ea"/>
              </a:rPr>
              <a:t>절연성</a:t>
            </a:r>
            <a:r>
              <a:rPr lang="en-US" altLang="ko-KR" dirty="0" smtClean="0">
                <a:latin typeface="+mn-ea"/>
              </a:rPr>
              <a:t>(</a:t>
            </a:r>
            <a:r>
              <a:rPr lang="ko-KR" altLang="en-US" dirty="0" smtClean="0">
                <a:latin typeface="+mn-ea"/>
              </a:rPr>
              <a:t>열</a:t>
            </a:r>
            <a:r>
              <a:rPr lang="en-US" altLang="ko-KR" dirty="0" smtClean="0">
                <a:latin typeface="+mn-ea"/>
              </a:rPr>
              <a:t>, </a:t>
            </a:r>
            <a:r>
              <a:rPr lang="ko-KR" altLang="en-US" dirty="0" smtClean="0">
                <a:latin typeface="+mn-ea"/>
              </a:rPr>
              <a:t>전기</a:t>
            </a:r>
            <a:r>
              <a:rPr lang="en-US" altLang="ko-KR" dirty="0" smtClean="0">
                <a:latin typeface="+mn-ea"/>
              </a:rPr>
              <a:t>), </a:t>
            </a:r>
            <a:r>
              <a:rPr lang="ko-KR" altLang="en-US" dirty="0" smtClean="0">
                <a:latin typeface="+mn-ea"/>
              </a:rPr>
              <a:t>내화 및 내부식성</a:t>
            </a:r>
            <a:r>
              <a:rPr lang="en-US" altLang="ko-KR" dirty="0" smtClean="0">
                <a:latin typeface="+mn-ea"/>
              </a:rPr>
              <a:t>, </a:t>
            </a:r>
            <a:r>
              <a:rPr lang="ko-KR" altLang="en-US" dirty="0" smtClean="0">
                <a:latin typeface="+mn-ea"/>
              </a:rPr>
              <a:t>불연성</a:t>
            </a:r>
            <a:endParaRPr lang="en-US" altLang="ko-KR" dirty="0" smtClean="0">
              <a:latin typeface="+mn-ea"/>
            </a:endParaRPr>
          </a:p>
          <a:p>
            <a:pPr lvl="2"/>
            <a:r>
              <a:rPr lang="ko-KR" altLang="en-US" dirty="0" smtClean="0">
                <a:latin typeface="+mn-ea"/>
              </a:rPr>
              <a:t>섬유</a:t>
            </a:r>
            <a:r>
              <a:rPr lang="en-US" altLang="ko-KR" dirty="0" smtClean="0">
                <a:latin typeface="+mn-ea"/>
              </a:rPr>
              <a:t>: </a:t>
            </a:r>
            <a:r>
              <a:rPr lang="ko-KR" altLang="en-US" dirty="0" smtClean="0">
                <a:latin typeface="+mn-ea"/>
              </a:rPr>
              <a:t>가변성</a:t>
            </a:r>
            <a:r>
              <a:rPr lang="en-US" altLang="ko-KR" dirty="0" smtClean="0">
                <a:latin typeface="+mn-ea"/>
              </a:rPr>
              <a:t>(flexibility), </a:t>
            </a:r>
            <a:r>
              <a:rPr lang="ko-KR" altLang="en-US" dirty="0" err="1" smtClean="0">
                <a:latin typeface="+mn-ea"/>
              </a:rPr>
              <a:t>직조가능</a:t>
            </a:r>
            <a:r>
              <a:rPr lang="en-US" altLang="ko-KR" dirty="0" smtClean="0">
                <a:latin typeface="+mn-ea"/>
              </a:rPr>
              <a:t>, </a:t>
            </a:r>
            <a:r>
              <a:rPr lang="ko-KR" altLang="en-US" dirty="0" smtClean="0">
                <a:latin typeface="+mn-ea"/>
              </a:rPr>
              <a:t>방음</a:t>
            </a:r>
            <a:endParaRPr lang="en-US" altLang="ko-KR" dirty="0" smtClean="0">
              <a:latin typeface="+mn-ea"/>
            </a:endParaRPr>
          </a:p>
          <a:p>
            <a:pPr lvl="1"/>
            <a:r>
              <a:rPr lang="ko-KR" altLang="en-US" dirty="0" smtClean="0">
                <a:latin typeface="+mn-ea"/>
              </a:rPr>
              <a:t>활용</a:t>
            </a:r>
            <a:endParaRPr lang="en-US" altLang="ko-KR" dirty="0" smtClean="0">
              <a:latin typeface="+mn-ea"/>
            </a:endParaRPr>
          </a:p>
          <a:p>
            <a:pPr lvl="2"/>
            <a:r>
              <a:rPr lang="en-US" altLang="ko-KR" dirty="0" smtClean="0">
                <a:latin typeface="+mn-ea"/>
              </a:rPr>
              <a:t>(</a:t>
            </a:r>
            <a:r>
              <a:rPr lang="ko-KR" altLang="en-US" dirty="0" smtClean="0">
                <a:latin typeface="+mn-ea"/>
              </a:rPr>
              <a:t>다음 쪽 표 참조</a:t>
            </a:r>
            <a:r>
              <a:rPr lang="en-US" altLang="ko-KR" dirty="0" smtClean="0">
                <a:latin typeface="+mn-ea"/>
              </a:rPr>
              <a:t>)</a:t>
            </a:r>
            <a:endParaRPr lang="en-US" altLang="ko-KR" dirty="0" smtClean="0">
              <a:latin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Group 76"/>
          <p:cNvGraphicFramePr>
            <a:graphicFrameLocks noGrp="1"/>
          </p:cNvGraphicFramePr>
          <p:nvPr/>
        </p:nvGraphicFramePr>
        <p:xfrm>
          <a:off x="683568" y="1124744"/>
          <a:ext cx="7992244" cy="4037682"/>
        </p:xfrm>
        <a:graphic>
          <a:graphicData uri="http://schemas.openxmlformats.org/drawingml/2006/table">
            <a:tbl>
              <a:tblPr/>
              <a:tblGrid>
                <a:gridCol w="311186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88037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19919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pitchFamily="50" charset="-127"/>
                        </a:rPr>
                        <a:t>Properties</a:t>
                      </a:r>
                      <a:endParaRPr kumimoji="1" lang="en-US" altLang="ko-KR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굴림" pitchFamily="50" charset="-127"/>
                      </a:endParaRPr>
                    </a:p>
                  </a:txBody>
                  <a:tcPr anchor="ctr" horzOverflow="overflow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pitchFamily="50" charset="-127"/>
                        </a:rPr>
                        <a:t>Application examples</a:t>
                      </a:r>
                      <a:endParaRPr kumimoji="1" lang="en-US" altLang="ko-KR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굴림" pitchFamily="50" charset="-127"/>
                      </a:endParaRPr>
                    </a:p>
                  </a:txBody>
                  <a:tcPr anchor="ctr" horzOverflow="overflow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388963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pitchFamily="50" charset="-127"/>
                        </a:rPr>
                        <a:t>Fire resistance,</a:t>
                      </a:r>
                    </a:p>
                    <a:p>
                      <a:pPr marL="0" marR="0" lvl="0" indent="0" algn="just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pitchFamily="50" charset="-127"/>
                        </a:rPr>
                        <a:t>flame </a:t>
                      </a:r>
                      <a:r>
                        <a:rPr kumimoji="1" lang="en-US" altLang="ko-KR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pitchFamily="50" charset="-127"/>
                        </a:rPr>
                        <a:t>retardance</a:t>
                      </a:r>
                      <a:r>
                        <a:rPr kumimoji="1" lang="en-US" altLang="ko-KR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pitchFamily="50" charset="-127"/>
                        </a:rPr>
                        <a:t>,</a:t>
                      </a:r>
                    </a:p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pitchFamily="50" charset="-127"/>
                        </a:rPr>
                        <a:t>heat insulation</a:t>
                      </a:r>
                      <a:endParaRPr kumimoji="1" lang="en-US" altLang="ko-KR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굴림" pitchFamily="50" charset="-127"/>
                      </a:endParaRPr>
                    </a:p>
                  </a:txBody>
                  <a:tcPr anchor="ctr" horzOverflow="overflow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pitchFamily="50" charset="-127"/>
                        </a:rPr>
                        <a:t>Building materials- interior and outside</a:t>
                      </a:r>
                    </a:p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pitchFamily="50" charset="-127"/>
                        </a:rPr>
                        <a:t>Fire-proof materials, e.g. cloths</a:t>
                      </a:r>
                    </a:p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pitchFamily="50" charset="-127"/>
                        </a:rPr>
                        <a:t>Seals for heaters and ovens</a:t>
                      </a:r>
                    </a:p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pitchFamily="50" charset="-127"/>
                        </a:rPr>
                        <a:t>Heat insulators</a:t>
                      </a:r>
                      <a:endParaRPr kumimoji="1" lang="en-US" altLang="ko-KR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굴림" pitchFamily="50" charset="-127"/>
                      </a:endParaRPr>
                    </a:p>
                  </a:txBody>
                  <a:tcPr anchor="ctr" horzOverflow="overflow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42933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pitchFamily="50" charset="-127"/>
                        </a:rPr>
                        <a:t>Electric insulation</a:t>
                      </a:r>
                      <a:endParaRPr kumimoji="1" lang="en-US" altLang="ko-KR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굴림" pitchFamily="50" charset="-127"/>
                      </a:endParaRPr>
                    </a:p>
                  </a:txBody>
                  <a:tcPr anchor="ctr" horzOverflow="overflow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pitchFamily="50" charset="-127"/>
                        </a:rPr>
                        <a:t>Insulators for pipes and electrical devices</a:t>
                      </a:r>
                    </a:p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pitchFamily="50" charset="-127"/>
                        </a:rPr>
                        <a:t>Commutators</a:t>
                      </a:r>
                      <a:endParaRPr kumimoji="1" lang="en-US" altLang="ko-KR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굴림" pitchFamily="50" charset="-127"/>
                      </a:endParaRPr>
                    </a:p>
                  </a:txBody>
                  <a:tcPr anchor="ctr" horzOverflow="overflow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065948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pitchFamily="50" charset="-127"/>
                        </a:rPr>
                        <a:t>Resistance against chemical reactions (corrosion)</a:t>
                      </a:r>
                      <a:endParaRPr kumimoji="1" lang="en-US" altLang="ko-KR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굴림" pitchFamily="50" charset="-127"/>
                      </a:endParaRPr>
                    </a:p>
                  </a:txBody>
                  <a:tcPr anchor="ctr" horzOverflow="overflow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pitchFamily="50" charset="-127"/>
                        </a:rPr>
                        <a:t>Chemical filters, Paints</a:t>
                      </a:r>
                    </a:p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pitchFamily="50" charset="-127"/>
                        </a:rPr>
                        <a:t>Gaskets</a:t>
                      </a:r>
                    </a:p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pitchFamily="50" charset="-127"/>
                        </a:rPr>
                        <a:t>Experimental apparatuses</a:t>
                      </a:r>
                      <a:endParaRPr kumimoji="1" lang="en-US" altLang="ko-KR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굴림" pitchFamily="50" charset="-127"/>
                      </a:endParaRPr>
                    </a:p>
                  </a:txBody>
                  <a:tcPr anchor="ctr" horzOverflow="overflow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19919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pitchFamily="50" charset="-127"/>
                        </a:rPr>
                        <a:t>Sound absorption</a:t>
                      </a:r>
                      <a:endParaRPr kumimoji="1" lang="en-US" altLang="ko-KR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굴림" pitchFamily="50" charset="-127"/>
                      </a:endParaRPr>
                    </a:p>
                  </a:txBody>
                  <a:tcPr anchor="ctr" horzOverflow="overflow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pitchFamily="50" charset="-127"/>
                        </a:rPr>
                        <a:t>Sound absorbing board</a:t>
                      </a:r>
                      <a:endParaRPr kumimoji="1" lang="en-US" altLang="ko-KR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굴림" pitchFamily="50" charset="-127"/>
                      </a:endParaRPr>
                    </a:p>
                  </a:txBody>
                  <a:tcPr anchor="ctr" horzOverflow="overflow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8153400" y="6133933"/>
            <a:ext cx="762000" cy="365125"/>
          </a:xfrm>
        </p:spPr>
        <p:txBody>
          <a:bodyPr/>
          <a:lstStyle/>
          <a:p>
            <a:fld id="{BA999193-B4F1-44A4-AD28-66B45DF34449}" type="slidenum">
              <a:rPr lang="en-US" altLang="ko-KR"/>
              <a:pPr/>
              <a:t>5</a:t>
            </a:fld>
            <a:endParaRPr lang="en-US" altLang="ko-KR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536" y="548680"/>
            <a:ext cx="7467600" cy="4525963"/>
          </a:xfrm>
        </p:spPr>
        <p:txBody>
          <a:bodyPr/>
          <a:lstStyle/>
          <a:p>
            <a:r>
              <a:rPr lang="ko-KR" altLang="en-US" sz="2800" dirty="0" smtClean="0">
                <a:latin typeface="+mn-ea"/>
              </a:rPr>
              <a:t>역사</a:t>
            </a:r>
            <a:endParaRPr lang="en-US" altLang="ko-KR" sz="2800" dirty="0" smtClean="0">
              <a:latin typeface="+mn-ea"/>
            </a:endParaRPr>
          </a:p>
          <a:p>
            <a:pPr lvl="1"/>
            <a:r>
              <a:rPr lang="en-US" altLang="ko-KR" sz="2400" dirty="0" smtClean="0">
                <a:ea typeface="휴먼모음T" pitchFamily="18" charset="-127"/>
              </a:rPr>
              <a:t>B.C. ca. 3,000 Scandinavian remains – used in porcelain and filler among the logs</a:t>
            </a:r>
          </a:p>
          <a:p>
            <a:pPr lvl="1"/>
            <a:r>
              <a:rPr lang="en-US" altLang="ko-KR" sz="2400" dirty="0" smtClean="0">
                <a:ea typeface="휴먼모음T" pitchFamily="18" charset="-127"/>
              </a:rPr>
              <a:t>1C : Greek island Evvoia – Asbestos mining </a:t>
            </a:r>
            <a:r>
              <a:rPr lang="en-US" altLang="ko-KR" sz="2400" dirty="0" err="1" smtClean="0">
                <a:ea typeface="휴먼모음T" pitchFamily="18" charset="-127"/>
              </a:rPr>
              <a:t>querry</a:t>
            </a:r>
            <a:endParaRPr lang="ko-KR" altLang="en-US" sz="2400" dirty="0">
              <a:ea typeface="휴먼모음T" pitchFamily="18" charset="-127"/>
            </a:endParaRPr>
          </a:p>
          <a:p>
            <a:pPr lvl="1"/>
            <a:r>
              <a:rPr lang="en-US" altLang="ko-KR" sz="2400" dirty="0" smtClean="0">
                <a:ea typeface="휴먼모음T" pitchFamily="18" charset="-127"/>
              </a:rPr>
              <a:t>Early Greek-Roman: </a:t>
            </a:r>
            <a:r>
              <a:rPr lang="en-US" altLang="ko-KR" sz="2400" dirty="0" err="1" smtClean="0">
                <a:ea typeface="휴먼모음T" pitchFamily="18" charset="-127"/>
              </a:rPr>
              <a:t>unflammable</a:t>
            </a:r>
            <a:r>
              <a:rPr lang="en-US" altLang="ko-KR" sz="2400" dirty="0" smtClean="0">
                <a:ea typeface="휴먼모음T" pitchFamily="18" charset="-127"/>
              </a:rPr>
              <a:t> clothes and building materials</a:t>
            </a:r>
            <a:endParaRPr lang="ko-KR" altLang="en-US" sz="2400" dirty="0">
              <a:ea typeface="휴먼모음T" pitchFamily="18" charset="-127"/>
            </a:endParaRPr>
          </a:p>
          <a:p>
            <a:pPr lvl="1"/>
            <a:r>
              <a:rPr lang="en-US" altLang="ko-KR" sz="2400" dirty="0">
                <a:ea typeface="휴먼모음T" pitchFamily="18" charset="-127"/>
              </a:rPr>
              <a:t>Pliny the </a:t>
            </a:r>
            <a:r>
              <a:rPr lang="en-US" altLang="ko-KR" sz="2400" dirty="0" smtClean="0">
                <a:ea typeface="휴먼모음T" pitchFamily="18" charset="-127"/>
              </a:rPr>
              <a:t>Elder: Thought to be used for the protection from the curse</a:t>
            </a:r>
            <a:endParaRPr lang="ko-KR" altLang="en-US" sz="2400" dirty="0">
              <a:ea typeface="휴먼모음T" pitchFamily="18" charset="-127"/>
            </a:endParaRPr>
          </a:p>
          <a:p>
            <a:pPr>
              <a:buFontTx/>
              <a:buNone/>
            </a:pPr>
            <a:endParaRPr lang="en-US" altLang="ko-KR" sz="2800" dirty="0">
              <a:ea typeface="휴먼모음T" pitchFamily="18" charset="-127"/>
            </a:endParaRPr>
          </a:p>
        </p:txBody>
      </p:sp>
      <p:pic>
        <p:nvPicPr>
          <p:cNvPr id="7172" name="Picture 4" descr="Evvoi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088" y="1124744"/>
            <a:ext cx="8066087" cy="4933950"/>
          </a:xfrm>
          <a:prstGeom prst="rect">
            <a:avLst/>
          </a:prstGeom>
          <a:noFill/>
        </p:spPr>
      </p:pic>
      <p:pic>
        <p:nvPicPr>
          <p:cNvPr id="7174" name="Picture 6" descr="Livy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51275" y="2924969"/>
            <a:ext cx="2619375" cy="3333750"/>
          </a:xfrm>
          <a:prstGeom prst="rect">
            <a:avLst/>
          </a:prstGeom>
          <a:noFill/>
        </p:spPr>
      </p:pic>
      <p:sp>
        <p:nvSpPr>
          <p:cNvPr id="7175" name="Text Box 7"/>
          <p:cNvSpPr txBox="1">
            <a:spLocks noChangeArrowheads="1"/>
          </p:cNvSpPr>
          <p:nvPr/>
        </p:nvSpPr>
        <p:spPr bwMode="auto">
          <a:xfrm>
            <a:off x="6524625" y="2924969"/>
            <a:ext cx="2619375" cy="1155700"/>
          </a:xfrm>
          <a:prstGeom prst="rect">
            <a:avLst/>
          </a:prstGeom>
          <a:solidFill>
            <a:srgbClr val="FFCC99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altLang="ko-KR" sz="1400" b="1">
                <a:latin typeface="Times New Roman" pitchFamily="18" charset="0"/>
                <a:ea typeface="굴림" pitchFamily="50" charset="-127"/>
              </a:rPr>
              <a:t>Pliny the Elder</a:t>
            </a:r>
            <a:r>
              <a:rPr lang="en-US" altLang="ko-KR" sz="1400">
                <a:latin typeface="Times New Roman" pitchFamily="18" charset="0"/>
                <a:ea typeface="굴림" pitchFamily="50" charset="-127"/>
              </a:rPr>
              <a:t> (23-79), </a:t>
            </a:r>
          </a:p>
          <a:p>
            <a:r>
              <a:rPr lang="en-US" altLang="ko-KR" sz="1400">
                <a:latin typeface="Times New Roman" pitchFamily="18" charset="0"/>
                <a:ea typeface="굴림" pitchFamily="50" charset="-127"/>
              </a:rPr>
              <a:t>a.k.a. Caius Plinius Secundus, </a:t>
            </a:r>
          </a:p>
          <a:p>
            <a:r>
              <a:rPr lang="en-US" altLang="ko-KR" sz="1400">
                <a:latin typeface="Times New Roman" pitchFamily="18" charset="0"/>
                <a:ea typeface="굴림" pitchFamily="50" charset="-127"/>
              </a:rPr>
              <a:t>Gaius Plinius Secundis. </a:t>
            </a:r>
          </a:p>
          <a:p>
            <a:r>
              <a:rPr lang="en-US" altLang="ko-KR" sz="1400">
                <a:latin typeface="Times New Roman" pitchFamily="18" charset="0"/>
                <a:ea typeface="굴림" pitchFamily="50" charset="-127"/>
              </a:rPr>
              <a:t>Author of the grand encyclopedia </a:t>
            </a:r>
          </a:p>
          <a:p>
            <a:r>
              <a:rPr lang="en-US" altLang="ko-KR" sz="1400">
                <a:latin typeface="Times New Roman" pitchFamily="18" charset="0"/>
                <a:ea typeface="굴림" pitchFamily="50" charset="-127"/>
              </a:rPr>
              <a:t>"Naturalis Historiae".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11" dur="20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5" dur="500"/>
                                        <p:tgtEl>
                                          <p:spTgt spid="7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8" dur="500"/>
                                        <p:tgtEl>
                                          <p:spTgt spid="7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95536" y="620688"/>
            <a:ext cx="8208912" cy="2880320"/>
          </a:xfrm>
        </p:spPr>
        <p:txBody>
          <a:bodyPr>
            <a:normAutofit/>
          </a:bodyPr>
          <a:lstStyle/>
          <a:p>
            <a:pPr lvl="1"/>
            <a:r>
              <a:rPr lang="ko-KR" altLang="en-US" dirty="0" smtClean="0"/>
              <a:t>고대 이집트인</a:t>
            </a:r>
            <a:r>
              <a:rPr lang="en-US" altLang="ko-KR" dirty="0" smtClean="0"/>
              <a:t>: </a:t>
            </a:r>
            <a:r>
              <a:rPr lang="ko-KR" altLang="en-US" dirty="0" smtClean="0"/>
              <a:t>파라오 미이라에 사용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고대 페르시아인</a:t>
            </a:r>
            <a:r>
              <a:rPr lang="en-US" altLang="ko-KR" dirty="0" smtClean="0"/>
              <a:t>: </a:t>
            </a:r>
            <a:r>
              <a:rPr lang="ko-KR" altLang="en-US" dirty="0" smtClean="0"/>
              <a:t>중국에서 수입</a:t>
            </a:r>
            <a:r>
              <a:rPr lang="en-US" altLang="ko-KR" dirty="0" smtClean="0"/>
              <a:t>, </a:t>
            </a:r>
            <a:r>
              <a:rPr lang="ko-KR" altLang="en-US" dirty="0" smtClean="0"/>
              <a:t>수의</a:t>
            </a:r>
            <a:r>
              <a:rPr lang="en-US" altLang="ko-KR" dirty="0" smtClean="0"/>
              <a:t>, </a:t>
            </a:r>
            <a:r>
              <a:rPr lang="ko-KR" altLang="en-US" dirty="0" smtClean="0"/>
              <a:t>불사조의 깃털로 생각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기타</a:t>
            </a:r>
            <a:r>
              <a:rPr lang="en-US" altLang="ko-KR" dirty="0" smtClean="0"/>
              <a:t>: </a:t>
            </a:r>
            <a:r>
              <a:rPr lang="ko-KR" altLang="en-US" dirty="0" smtClean="0"/>
              <a:t>무덤 등 심지</a:t>
            </a:r>
            <a:r>
              <a:rPr lang="en-US" altLang="ko-KR" dirty="0" smtClean="0"/>
              <a:t>, </a:t>
            </a:r>
            <a:r>
              <a:rPr lang="ko-KR" altLang="en-US" dirty="0" smtClean="0"/>
              <a:t>가려움증 치료</a:t>
            </a:r>
            <a:endParaRPr lang="en-US" altLang="ko-KR" dirty="0" smtClean="0"/>
          </a:p>
          <a:p>
            <a:pPr lvl="1">
              <a:buNone/>
            </a:pPr>
            <a:r>
              <a:rPr lang="en-US" altLang="ko-KR" dirty="0" smtClean="0"/>
              <a:t> </a:t>
            </a:r>
          </a:p>
          <a:p>
            <a:pPr lvl="2"/>
            <a:endParaRPr lang="en-US" altLang="ko-KR" dirty="0" smtClean="0">
              <a:sym typeface="Wingdings" pitchFamily="2" charset="2"/>
            </a:endParaRPr>
          </a:p>
        </p:txBody>
      </p:sp>
      <p:pic>
        <p:nvPicPr>
          <p:cNvPr id="4" name="Picture 5" descr="phoenix+tile+iranian+1270s+from+met+museum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59632" y="2996952"/>
            <a:ext cx="3810000" cy="360045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5292080" y="3501008"/>
            <a:ext cx="312136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err="1" smtClean="0"/>
              <a:t>Saramanda</a:t>
            </a:r>
            <a:r>
              <a:rPr lang="en-US" altLang="ko-KR" dirty="0" smtClean="0"/>
              <a:t> on a tile </a:t>
            </a:r>
          </a:p>
          <a:p>
            <a:r>
              <a:rPr lang="en-US" altLang="ko-KR" dirty="0" smtClean="0"/>
              <a:t>from ancient Iranian heritage</a:t>
            </a:r>
            <a:endParaRPr lang="ko-KR" altLang="en-US" dirty="0"/>
          </a:p>
        </p:txBody>
      </p:sp>
      <p:sp>
        <p:nvSpPr>
          <p:cNvPr id="6" name="직사각형 5"/>
          <p:cNvSpPr/>
          <p:nvPr/>
        </p:nvSpPr>
        <p:spPr>
          <a:xfrm>
            <a:off x="5292080" y="6237312"/>
            <a:ext cx="163057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1000" dirty="0" smtClean="0">
                <a:latin typeface="Times New Roman" pitchFamily="18" charset="0"/>
                <a:ea typeface="굴림" pitchFamily="50" charset="-127"/>
              </a:rPr>
              <a:t>http://www.metmuseum.org</a:t>
            </a:r>
            <a:endParaRPr lang="en-US" altLang="ko-KR" sz="1000" dirty="0">
              <a:latin typeface="Times New Roman" pitchFamily="18" charset="0"/>
              <a:ea typeface="굴림" pitchFamily="50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95536" y="620688"/>
            <a:ext cx="8208912" cy="2880320"/>
          </a:xfrm>
        </p:spPr>
        <p:txBody>
          <a:bodyPr>
            <a:normAutofit/>
          </a:bodyPr>
          <a:lstStyle/>
          <a:p>
            <a:pPr lvl="1"/>
            <a:r>
              <a:rPr lang="en-US" altLang="ko-KR" dirty="0" smtClean="0"/>
              <a:t>Marco Polo (1254-1324): “</a:t>
            </a:r>
            <a:r>
              <a:rPr lang="fr-FR" altLang="ko-KR" dirty="0" smtClean="0"/>
              <a:t>Livres des merveilles du monde</a:t>
            </a:r>
            <a:r>
              <a:rPr lang="en-US" altLang="ko-KR" dirty="0" smtClean="0"/>
              <a:t>” </a:t>
            </a:r>
            <a:r>
              <a:rPr lang="en-US" altLang="ko-KR" dirty="0" smtClean="0">
                <a:sym typeface="Wingdings" pitchFamily="2" charset="2"/>
              </a:rPr>
              <a:t> </a:t>
            </a:r>
            <a:r>
              <a:rPr lang="ko-KR" altLang="en-US" dirty="0" smtClean="0">
                <a:sym typeface="Wingdings" pitchFamily="2" charset="2"/>
              </a:rPr>
              <a:t>불에 태워 깨끗해지는 옷</a:t>
            </a:r>
            <a:r>
              <a:rPr lang="en-US" altLang="ko-KR" dirty="0" smtClean="0">
                <a:sym typeface="Wingdings" pitchFamily="2" charset="2"/>
              </a:rPr>
              <a:t>?</a:t>
            </a:r>
            <a:endParaRPr lang="en-US" altLang="ko-KR" dirty="0" smtClean="0"/>
          </a:p>
        </p:txBody>
      </p:sp>
      <p:pic>
        <p:nvPicPr>
          <p:cNvPr id="7" name="Picture 5" descr="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9712" y="2132856"/>
            <a:ext cx="2619375" cy="32099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38050-18DB-4EE7-8CB1-703C2990DCBD}" type="slidenum">
              <a:rPr lang="en-US" altLang="ko-KR"/>
              <a:pPr/>
              <a:t>8</a:t>
            </a:fld>
            <a:endParaRPr lang="en-US" altLang="ko-KR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404813"/>
            <a:ext cx="8229600" cy="4525962"/>
          </a:xfrm>
        </p:spPr>
        <p:txBody>
          <a:bodyPr/>
          <a:lstStyle/>
          <a:p>
            <a:pPr lvl="1"/>
            <a:r>
              <a:rPr lang="ko-KR" altLang="en-US" sz="2400" dirty="0" smtClean="0">
                <a:latin typeface="+mn-ea"/>
              </a:rPr>
              <a:t>중세</a:t>
            </a:r>
            <a:r>
              <a:rPr lang="en-US" altLang="ko-KR" sz="2400" dirty="0" smtClean="0">
                <a:latin typeface="+mn-ea"/>
              </a:rPr>
              <a:t>, </a:t>
            </a:r>
            <a:r>
              <a:rPr lang="ko-KR" altLang="en-US" sz="2400" dirty="0" smtClean="0">
                <a:latin typeface="+mn-ea"/>
              </a:rPr>
              <a:t>갑옷 </a:t>
            </a:r>
            <a:r>
              <a:rPr lang="ko-KR" altLang="en-US" sz="2400" dirty="0" err="1" smtClean="0">
                <a:latin typeface="+mn-ea"/>
              </a:rPr>
              <a:t>열차단</a:t>
            </a:r>
            <a:r>
              <a:rPr lang="ko-KR" altLang="en-US" sz="2400" dirty="0" smtClean="0">
                <a:latin typeface="+mn-ea"/>
              </a:rPr>
              <a:t> 재</a:t>
            </a:r>
            <a:endParaRPr lang="ko-KR" altLang="en-US" sz="2400" dirty="0">
              <a:latin typeface="+mn-ea"/>
            </a:endParaRPr>
          </a:p>
          <a:p>
            <a:pPr lvl="1"/>
            <a:endParaRPr lang="ko-KR" altLang="en-US" sz="2400" dirty="0">
              <a:latin typeface="+mn-ea"/>
            </a:endParaRPr>
          </a:p>
          <a:p>
            <a:pPr lvl="1"/>
            <a:r>
              <a:rPr lang="ko-KR" altLang="en-US" sz="2400" dirty="0" smtClean="0">
                <a:latin typeface="+mn-ea"/>
              </a:rPr>
              <a:t>사기꾼들이 예수가 못 박힌 </a:t>
            </a:r>
            <a:r>
              <a:rPr lang="ko-KR" altLang="en-US" sz="2400" dirty="0">
                <a:latin typeface="+mn-ea"/>
              </a:rPr>
              <a:t>십</a:t>
            </a:r>
            <a:r>
              <a:rPr lang="ko-KR" altLang="en-US" sz="2400" dirty="0" smtClean="0">
                <a:latin typeface="+mn-ea"/>
              </a:rPr>
              <a:t>자가의 일부라고 </a:t>
            </a:r>
            <a:r>
              <a:rPr lang="ko-KR" altLang="en-US" sz="2400" dirty="0" err="1" smtClean="0">
                <a:latin typeface="+mn-ea"/>
              </a:rPr>
              <a:t>속여팔기도</a:t>
            </a:r>
            <a:r>
              <a:rPr lang="ko-KR" altLang="en-US" sz="2400" dirty="0" smtClean="0">
                <a:latin typeface="+mn-ea"/>
              </a:rPr>
              <a:t> 함</a:t>
            </a:r>
            <a:endParaRPr lang="en-US" altLang="ko-KR" sz="2400" dirty="0">
              <a:latin typeface="+mn-ea"/>
            </a:endParaRPr>
          </a:p>
        </p:txBody>
      </p:sp>
      <p:pic>
        <p:nvPicPr>
          <p:cNvPr id="11269" name="Picture 5" descr="bodyharnes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980728"/>
            <a:ext cx="3429000" cy="4619625"/>
          </a:xfrm>
          <a:prstGeom prst="rect">
            <a:avLst/>
          </a:prstGeom>
          <a:noFill/>
        </p:spPr>
      </p:pic>
      <p:pic>
        <p:nvPicPr>
          <p:cNvPr id="11271" name="Picture 7" descr="From the film Jesus Christ Superstar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42988" y="3205311"/>
            <a:ext cx="5524500" cy="32480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1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1" dur="500"/>
                                        <p:tgtEl>
                                          <p:spTgt spid="112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112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67544" y="692696"/>
            <a:ext cx="8064896" cy="5688632"/>
          </a:xfrm>
        </p:spPr>
        <p:txBody>
          <a:bodyPr/>
          <a:lstStyle/>
          <a:p>
            <a:pPr lvl="1"/>
            <a:r>
              <a:rPr lang="en-US" altLang="ko-KR" dirty="0" smtClean="0"/>
              <a:t>19C: </a:t>
            </a:r>
            <a:r>
              <a:rPr lang="ko-KR" altLang="en-US" dirty="0" smtClean="0"/>
              <a:t>산업혁명으로 근대적인 이용 시작</a:t>
            </a:r>
            <a:endParaRPr lang="en-US" altLang="ko-KR" dirty="0" smtClean="0"/>
          </a:p>
          <a:p>
            <a:pPr lvl="2"/>
            <a:r>
              <a:rPr lang="en-US" altLang="ko-KR" dirty="0" smtClean="0"/>
              <a:t>USA </a:t>
            </a:r>
            <a:r>
              <a:rPr lang="en-US" altLang="ko-KR" dirty="0" smtClean="0"/>
              <a:t>&amp; Canada in </a:t>
            </a:r>
            <a:r>
              <a:rPr lang="en-US" altLang="ko-KR" dirty="0" smtClean="0"/>
              <a:t>1860’s </a:t>
            </a:r>
            <a:r>
              <a:rPr lang="ko-KR" altLang="en-US" dirty="0" smtClean="0"/>
              <a:t>단열재</a:t>
            </a:r>
            <a:endParaRPr lang="en-US" altLang="ko-KR" dirty="0" smtClean="0"/>
          </a:p>
          <a:p>
            <a:pPr lvl="2"/>
            <a:r>
              <a:rPr lang="en-US" altLang="ko-KR" dirty="0" smtClean="0"/>
              <a:t>Quebec</a:t>
            </a:r>
            <a:r>
              <a:rPr lang="en-US" altLang="ko-KR" dirty="0" smtClean="0"/>
              <a:t>, Canada, in </a:t>
            </a:r>
            <a:r>
              <a:rPr lang="en-US" altLang="ko-KR" dirty="0" smtClean="0"/>
              <a:t>1879 </a:t>
            </a:r>
            <a:r>
              <a:rPr lang="ko-KR" altLang="en-US" dirty="0" smtClean="0"/>
              <a:t>첫 상업적 석면 광산</a:t>
            </a:r>
            <a:r>
              <a:rPr lang="en-US" altLang="ko-KR" dirty="0" smtClean="0"/>
              <a:t>.</a:t>
            </a:r>
            <a:endParaRPr lang="en-US" altLang="ko-KR" dirty="0" smtClean="0"/>
          </a:p>
          <a:p>
            <a:pPr lvl="1"/>
            <a:r>
              <a:rPr lang="en-US" altLang="ko-KR" dirty="0" smtClean="0"/>
              <a:t>20C: </a:t>
            </a:r>
            <a:r>
              <a:rPr lang="ko-KR" altLang="en-US" dirty="0" smtClean="0"/>
              <a:t>소비 급격히 증가</a:t>
            </a:r>
            <a:endParaRPr lang="en-US" altLang="ko-KR" dirty="0" smtClean="0"/>
          </a:p>
          <a:p>
            <a:pPr lvl="1"/>
            <a:r>
              <a:rPr lang="en-US" altLang="ko-KR" dirty="0" smtClean="0"/>
              <a:t>1970’s </a:t>
            </a:r>
            <a:r>
              <a:rPr lang="ko-KR" altLang="en-US" dirty="0" smtClean="0"/>
              <a:t>이후</a:t>
            </a:r>
            <a:r>
              <a:rPr lang="en-US" altLang="ko-KR" dirty="0" smtClean="0"/>
              <a:t>: </a:t>
            </a:r>
            <a:r>
              <a:rPr lang="ko-KR" altLang="en-US" dirty="0" smtClean="0"/>
              <a:t>석면에 의한 </a:t>
            </a:r>
            <a:r>
              <a:rPr lang="ko-KR" altLang="en-US" dirty="0" err="1" smtClean="0"/>
              <a:t>건강적</a:t>
            </a:r>
            <a:r>
              <a:rPr lang="ko-KR" altLang="en-US" dirty="0" smtClean="0"/>
              <a:t> 위협 </a:t>
            </a:r>
            <a:r>
              <a:rPr lang="ko-KR" altLang="en-US" dirty="0" err="1" smtClean="0"/>
              <a:t>분명해짐</a:t>
            </a:r>
            <a:r>
              <a:rPr lang="en-US" altLang="ko-KR" dirty="0" smtClean="0"/>
              <a:t> </a:t>
            </a:r>
            <a:r>
              <a:rPr lang="en-US" altLang="ko-KR" dirty="0" smtClean="0">
                <a:sym typeface="Wingdings" pitchFamily="2" charset="2"/>
              </a:rPr>
              <a:t> </a:t>
            </a:r>
            <a:r>
              <a:rPr lang="ko-KR" altLang="en-US" dirty="0" smtClean="0">
                <a:sym typeface="Wingdings" pitchFamily="2" charset="2"/>
              </a:rPr>
              <a:t>석면 사용에 대한 법적 </a:t>
            </a:r>
            <a:r>
              <a:rPr lang="ko-KR" altLang="en-US" dirty="0" smtClean="0">
                <a:sym typeface="Wingdings" pitchFamily="2" charset="2"/>
              </a:rPr>
              <a:t>규제 초래</a:t>
            </a:r>
            <a:r>
              <a:rPr lang="en-US" altLang="ko-KR" dirty="0" smtClean="0">
                <a:sym typeface="Wingdings" pitchFamily="2" charset="2"/>
              </a:rPr>
              <a:t> </a:t>
            </a:r>
            <a:r>
              <a:rPr lang="en-US" altLang="ko-KR" dirty="0" smtClean="0">
                <a:sym typeface="Wingdings" pitchFamily="2" charset="2"/>
              </a:rPr>
              <a:t> </a:t>
            </a:r>
            <a:r>
              <a:rPr lang="ko-KR" altLang="en-US" dirty="0" smtClean="0">
                <a:sym typeface="Wingdings" pitchFamily="2" charset="2"/>
              </a:rPr>
              <a:t>석면 사용 급격히 감소</a:t>
            </a: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테크닉">
  <a:themeElements>
    <a:clrScheme name="테크닉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테크닉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테크닉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1315</TotalTime>
  <Words>517</Words>
  <Application>Microsoft Office PowerPoint</Application>
  <PresentationFormat>화면 슬라이드 쇼(4:3)</PresentationFormat>
  <Paragraphs>143</Paragraphs>
  <Slides>18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9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18</vt:i4>
      </vt:variant>
    </vt:vector>
  </HeadingPairs>
  <TitlesOfParts>
    <vt:vector size="28" baseType="lpstr">
      <vt:lpstr>HY견고딕</vt:lpstr>
      <vt:lpstr>HY중고딕</vt:lpstr>
      <vt:lpstr>굴림</vt:lpstr>
      <vt:lpstr>휴먼모음T</vt:lpstr>
      <vt:lpstr>Arial</vt:lpstr>
      <vt:lpstr>Franklin Gothic Book</vt:lpstr>
      <vt:lpstr>Times New Roman</vt:lpstr>
      <vt:lpstr>Wingdings</vt:lpstr>
      <vt:lpstr>Wingdings 2</vt:lpstr>
      <vt:lpstr>테크닉</vt:lpstr>
      <vt:lpstr>Ch. 5. 석면 (환경적 위협)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Ch.1. Introduction</dc:title>
  <dc:creator>my</dc:creator>
  <cp:lastModifiedBy>myhome</cp:lastModifiedBy>
  <cp:revision>128</cp:revision>
  <dcterms:created xsi:type="dcterms:W3CDTF">2012-02-18T07:01:10Z</dcterms:created>
  <dcterms:modified xsi:type="dcterms:W3CDTF">2016-11-20T11:21:09Z</dcterms:modified>
</cp:coreProperties>
</file>